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147470528" r:id="rId4"/>
    <p:sldId id="2147470529" r:id="rId5"/>
    <p:sldId id="2147470530" r:id="rId6"/>
    <p:sldId id="2147470531" r:id="rId7"/>
    <p:sldId id="269" r:id="rId8"/>
    <p:sldId id="2147470532" r:id="rId9"/>
    <p:sldId id="264" r:id="rId10"/>
    <p:sldId id="273" r:id="rId11"/>
    <p:sldId id="2147470533" r:id="rId12"/>
    <p:sldId id="268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7C89F-AB1D-431B-907A-48662C5AC765}" v="30" dt="2025-12-11T11:11:0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 autoAdjust="0"/>
    <p:restoredTop sz="84312" autoAdjust="0"/>
  </p:normalViewPr>
  <p:slideViewPr>
    <p:cSldViewPr snapToGrid="0" snapToObjects="1">
      <p:cViewPr varScale="1">
        <p:scale>
          <a:sx n="80" d="100"/>
          <a:sy n="80" d="100"/>
        </p:scale>
        <p:origin x="116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01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160517-5024-E064-AB9D-293D3F671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83EA8-FF94-78B1-1312-9643E8448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2374A-3A80-BD49-A947-84D0AF85CAC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EF66F-0061-ADCF-F986-946A2872AE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B3CBB-1AF8-0E1E-2574-44131BABFC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5D06F-03DA-354C-996E-80E614E7A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6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79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I’ll present our work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Antarbhukti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(“Containment”) — a formal approach to verify PLC software correctness during evolutionary upgrades.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tackles a key challenge in industrial automation: ensuring upgrades don’t break previously correct behavior.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I’ll cover the motivation, our Petri net–based containment framework, symbolic equivalence algorithm, results on 80 real-world PLC programs, Industrial use case and open research directions.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Industrial PLC systems — running assembly lines or robotic arms — keep evolving with new sensors, safety checks, and updates.</a:t>
            </a:r>
            <a:br>
              <a:rPr lang="en-US" dirty="0"/>
            </a:br>
            <a:r>
              <a:rPr lang="en-US" dirty="0"/>
              <a:t>But every upgrade risks breaking earlier correct behavior, leading to costly downtime or safety issues.</a:t>
            </a:r>
            <a:br>
              <a:rPr lang="en-US" dirty="0"/>
            </a:br>
            <a:r>
              <a:rPr lang="en-US" dirty="0"/>
              <a:t>Traditional regression testing is manual and incomplete.</a:t>
            </a:r>
            <a:br>
              <a:rPr lang="en-US" dirty="0"/>
            </a:br>
            <a:r>
              <a:rPr lang="en-US" dirty="0"/>
              <a:t>So, we ask a formal question:</a:t>
            </a:r>
            <a:br>
              <a:rPr lang="en-US" dirty="0"/>
            </a:br>
            <a:r>
              <a:rPr lang="en-US" b="1" dirty="0"/>
              <a:t>Does the new PLC version preserve all behaviors of the old one?</a:t>
            </a:r>
            <a:br>
              <a:rPr lang="en-US" dirty="0"/>
            </a:br>
            <a:r>
              <a:rPr lang="en-US" dirty="0"/>
              <a:t>If yes, the upgrade can be certified with confidence.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this more concrete — consider an automotive plant where a PLC controls a robotic assembly step. An upgrade introduces a new emergency-check branch. Everything compiles, simulations pass, but in a rare interleaving, a valid sequence from the old logic becomes unreachable. Engineers won't notice unless they test that exact path — and they often missed out. This is exactly the kind of silent regression we are targeting.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rather than just test the new version, we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it behaviorally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the previous version — formally, at the model level.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begins by translating both the original and upgraded PLC programs into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Petri nets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we operate on the SFC — Sequential Function Chart — representation, which is a common high-level model used in industrial PLC programming.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intuition here is that Petri nets give us a clean mathematical semantics of concurrency, synchronization, and token flow — all of which are essential to reason about PLC execution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one of the key differences from prior works like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verifAPS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and a major reason why we achieve faster and more accurate containment checking.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evaluated our approach using the publicly available OSCAT Automation Library, which includes over 80 real PLC programs from domains like safety checks, counters, and motion control.</a:t>
            </a:r>
            <a:br>
              <a:rPr lang="en-US" dirty="0"/>
            </a:br>
            <a:r>
              <a:rPr lang="en-US" dirty="0"/>
              <a:t>For each program, we created both correct and faulty upgrade scenarios to test our checker on true positives and true negatives.</a:t>
            </a:r>
          </a:p>
          <a:p>
            <a:r>
              <a:rPr lang="en-US" dirty="0"/>
              <a:t>This slide compares our tool, </a:t>
            </a:r>
            <a:r>
              <a:rPr lang="en-US" i="1" dirty="0" err="1"/>
              <a:t>Antarbhukti</a:t>
            </a:r>
            <a:r>
              <a:rPr lang="en-US" dirty="0"/>
              <a:t>, with </a:t>
            </a:r>
            <a:r>
              <a:rPr lang="en-US" i="1" dirty="0" err="1"/>
              <a:t>verifAPS</a:t>
            </a:r>
            <a:r>
              <a:rPr lang="en-US" dirty="0"/>
              <a:t>, a state-of-the-art PLC verifier.</a:t>
            </a:r>
            <a:br>
              <a:rPr lang="en-US" dirty="0"/>
            </a:br>
            <a:r>
              <a:rPr lang="en-US" dirty="0"/>
              <a:t>In most cases, </a:t>
            </a:r>
            <a:r>
              <a:rPr lang="en-US" dirty="0" err="1"/>
              <a:t>Antarbhukti</a:t>
            </a:r>
            <a:r>
              <a:rPr lang="en-US" dirty="0"/>
              <a:t> performs containment checking up to </a:t>
            </a:r>
            <a:r>
              <a:rPr lang="en-US" b="1" dirty="0"/>
              <a:t>4× faster</a:t>
            </a:r>
            <a:r>
              <a:rPr lang="en-US" dirty="0"/>
              <a:t>, especially in programs with higher concurrency.</a:t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 err="1"/>
              <a:t>verifAPS</a:t>
            </a:r>
            <a:r>
              <a:rPr lang="en-US" dirty="0"/>
              <a:t> often times out, </a:t>
            </a:r>
            <a:r>
              <a:rPr lang="en-US" dirty="0" err="1"/>
              <a:t>Antarbhukti</a:t>
            </a:r>
            <a:r>
              <a:rPr lang="en-US" dirty="0"/>
              <a:t> finishes within </a:t>
            </a:r>
            <a:r>
              <a:rPr lang="en-US" b="1" dirty="0"/>
              <a:t>3–4 seconds</a:t>
            </a:r>
            <a:r>
              <a:rPr lang="en-US" dirty="0"/>
              <a:t>, demonstrating practical scalability.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7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three major ongoing extensions we are currently exploring: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Hierarchical Containment: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containment semantics to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 SFC structures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compositional Petri net encoding.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Timed Containment: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Incorporating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timed tokens and clock constraints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allowing us to reason about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TON/</a:t>
            </a:r>
            <a:r>
              <a:rPr lang="en-US" sz="1200" b="1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faithfully.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Semantic Equivalence Loosening: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 when two different upgrade paths are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functionally identical under delay or reordering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even if they fail direct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bisimulation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these are natural next steps.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96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96D-5B60-A473-9C88-5A8890DAC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DF489-FAB3-4D41-4099-9114C711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6BA5-EA16-3E7D-8C07-15A12F31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912C-197B-B847-94B9-8404C3FC9170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6C12-5DA6-B9DC-E68F-687F9B69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E361-C189-A859-53F9-DDA93DDC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646A3-8B93-12F5-56C0-0E8472438C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08827"/>
            <a:ext cx="12207182" cy="3833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7918B5-35F0-64D1-9A0F-59BC64E05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06"/>
            <a:ext cx="2745524" cy="8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7B18-0605-39DB-919A-4109D3C5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26FBC-D227-2BE6-5314-AFD46CE6B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D2E1-9BB7-DB21-EF75-0EB056C7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F135-266B-E94D-B5B2-48AE80D4194A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9E9B7-A681-75D5-B77B-2BD52935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6518A-0C74-6265-5A91-AB38B89F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1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8A2B7-CAA2-E43E-9A10-E2311F232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2127A-BF53-CF87-BF37-0D6CF7201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BB630-990E-D0AC-627E-9F961F60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E5E-241A-374C-AAAB-F24427F1F402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6249B-ED27-94F8-89DE-117CF88B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F415E-2A89-E918-1826-67671295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4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46" y="169977"/>
            <a:ext cx="4395900" cy="104947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298" y="172879"/>
            <a:ext cx="7352356" cy="59896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6063" y="6412838"/>
            <a:ext cx="1565937" cy="365125"/>
          </a:xfrm>
        </p:spPr>
        <p:txBody>
          <a:bodyPr/>
          <a:lstStyle/>
          <a:p>
            <a:fld id="{B5454915-7534-2748-8759-0AA8B7CF0756}" type="datetime1">
              <a:rPr lang="en-US" smtClean="0"/>
              <a:t>12/11/2025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27364" y="6409395"/>
            <a:ext cx="1811289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087F1-C838-AA66-7A4E-A051F9377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73102"/>
            <a:ext cx="12192000" cy="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6067E-B91D-C837-45EB-B99D35F82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3" y="1238790"/>
            <a:ext cx="4549246" cy="700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645281-79A2-FE7F-3DCA-F625F8F5DA5F}"/>
              </a:ext>
            </a:extLst>
          </p:cNvPr>
          <p:cNvSpPr/>
          <p:nvPr userDrawn="1"/>
        </p:nvSpPr>
        <p:spPr>
          <a:xfrm>
            <a:off x="2032000" y="6386413"/>
            <a:ext cx="8195365" cy="417977"/>
          </a:xfrm>
          <a:prstGeom prst="rect">
            <a:avLst/>
          </a:prstGeom>
          <a:solidFill>
            <a:srgbClr val="0A2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E289E-8D34-1C8A-85FA-122E3E5DF523}"/>
              </a:ext>
            </a:extLst>
          </p:cNvPr>
          <p:cNvSpPr txBox="1"/>
          <p:nvPr userDrawn="1"/>
        </p:nvSpPr>
        <p:spPr>
          <a:xfrm>
            <a:off x="3700760" y="6457321"/>
            <a:ext cx="4823180" cy="254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lang="en-US" sz="1400" dirty="0"/>
              <a:t>ATVA 2025 | </a:t>
            </a:r>
            <a:r>
              <a:rPr lang="en-US" sz="1400" dirty="0" err="1"/>
              <a:t>Antarbhukti</a:t>
            </a:r>
            <a:r>
              <a:rPr lang="en-US" sz="1400" dirty="0"/>
              <a:t>: PLC Software Containment Checking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B2676A8-5DED-278B-3FB7-51948075DF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346" y="1419407"/>
            <a:ext cx="4395900" cy="47431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679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7F76-7EEF-6DC4-5916-BB6E28D3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CB16-5CDC-94AA-9880-710396FF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C54D-5B25-E803-A617-F7E4CE40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0160-F6DC-A548-8445-DA3F5F1F50F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97E3-D6AB-E9A5-1924-17AF762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2EC9-88DD-AD49-5E81-8E29DB66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6A6EF-E99D-84CA-8A3A-151C0C2D5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43880"/>
            <a:ext cx="12192000" cy="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A9A77-B3DF-9BE2-EE74-910DD1E38A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132" y="6296874"/>
            <a:ext cx="12192000" cy="7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69E7C5-0E58-BC10-B09D-29EA20633E04}"/>
              </a:ext>
            </a:extLst>
          </p:cNvPr>
          <p:cNvSpPr/>
          <p:nvPr userDrawn="1"/>
        </p:nvSpPr>
        <p:spPr>
          <a:xfrm>
            <a:off x="2032000" y="6386413"/>
            <a:ext cx="8195365" cy="417977"/>
          </a:xfrm>
          <a:prstGeom prst="rect">
            <a:avLst/>
          </a:prstGeom>
          <a:solidFill>
            <a:srgbClr val="0A2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B1BB0-9ABB-9F2E-A58C-EDC208C96584}"/>
              </a:ext>
            </a:extLst>
          </p:cNvPr>
          <p:cNvSpPr txBox="1"/>
          <p:nvPr userDrawn="1"/>
        </p:nvSpPr>
        <p:spPr>
          <a:xfrm>
            <a:off x="3700760" y="6457321"/>
            <a:ext cx="4823180" cy="254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lang="en-US" sz="1400" dirty="0"/>
              <a:t>ATVA 2025 | </a:t>
            </a:r>
            <a:r>
              <a:rPr lang="en-US" sz="1400" dirty="0" err="1"/>
              <a:t>Antarbhukti</a:t>
            </a:r>
            <a:r>
              <a:rPr lang="en-US" sz="1400" dirty="0"/>
              <a:t>: PLC Software Containment Checking</a:t>
            </a:r>
          </a:p>
        </p:txBody>
      </p:sp>
    </p:spTree>
    <p:extLst>
      <p:ext uri="{BB962C8B-B14F-4D97-AF65-F5344CB8AC3E}">
        <p14:creationId xmlns:p14="http://schemas.microsoft.com/office/powerpoint/2010/main" val="376831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E76D-3FB2-8A9D-6F23-76A0CFB7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DE01-3106-D7CF-5911-14EA01FA1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9ECBC-533D-4351-6C1B-4C7B13B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069B-6DE3-B64E-AEDF-1300DE76B9EB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1E3-7878-A325-1DFA-F2701EB8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E956C-DE1B-85D5-BF69-9DC5D7EA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B740-EAF2-6430-3046-C639D8A9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4623-4AAA-36F9-5219-EA1FAEA98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2B8B6-7CC7-47B0-76FC-997B50921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A5CC7-F8A9-C0AA-5C7E-D7390767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405B-5329-2D4C-84D0-08F9C1F19AAF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3414A-454E-977E-0D55-1BFE17FE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2C271-E659-7407-7280-04821255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52FA-A384-8C8D-400A-998BEF76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FA6BF-1D5B-E0C5-CD98-82C0DD845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D2A2E-970F-9174-15CA-50BD8AE2D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EF594-0841-6C7A-9866-14D062E4D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8FDF1-877D-A393-911D-0AA9009D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D006F-C6B8-11CD-32B2-2428C677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BBC1-6C35-8145-9138-D49110635CDE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A3A7D-4CD5-8717-F60A-7519D321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92A7F-E235-E00B-980A-CDB45C88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2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EA53-FA81-614F-41DE-B9AADDD0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BBD5E-E80F-E851-A323-789D9EC7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7621-65FB-A14D-B118-94DF181F6A78}" type="datetime1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3C217-C6F9-384C-1DA2-6A2A968C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588FA-483A-A15E-64C2-F7DC0FDA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566D2-18B0-72F7-CDEF-3604FC696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86703"/>
            <a:ext cx="12192000" cy="7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E050F1-B5AF-C6C0-9B43-79C173F2BEA2}"/>
              </a:ext>
            </a:extLst>
          </p:cNvPr>
          <p:cNvSpPr/>
          <p:nvPr userDrawn="1"/>
        </p:nvSpPr>
        <p:spPr>
          <a:xfrm>
            <a:off x="2032000" y="6386413"/>
            <a:ext cx="8195365" cy="417977"/>
          </a:xfrm>
          <a:prstGeom prst="rect">
            <a:avLst/>
          </a:prstGeom>
          <a:solidFill>
            <a:srgbClr val="0A2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FDE84-8532-B5FD-610A-E05908418EED}"/>
              </a:ext>
            </a:extLst>
          </p:cNvPr>
          <p:cNvSpPr txBox="1"/>
          <p:nvPr userDrawn="1"/>
        </p:nvSpPr>
        <p:spPr>
          <a:xfrm>
            <a:off x="3700760" y="6457321"/>
            <a:ext cx="4823180" cy="254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lang="en-US" sz="1400" dirty="0"/>
              <a:t>ATVA 2025 | </a:t>
            </a:r>
            <a:r>
              <a:rPr lang="en-US" sz="1400" dirty="0" err="1"/>
              <a:t>Antarbhukti</a:t>
            </a:r>
            <a:r>
              <a:rPr lang="en-US" sz="1400" dirty="0"/>
              <a:t>: PLC Software Containment Checking</a:t>
            </a:r>
          </a:p>
        </p:txBody>
      </p:sp>
    </p:spTree>
    <p:extLst>
      <p:ext uri="{BB962C8B-B14F-4D97-AF65-F5344CB8AC3E}">
        <p14:creationId xmlns:p14="http://schemas.microsoft.com/office/powerpoint/2010/main" val="30750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ECAF-9591-E192-45E3-E12720F8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25D0-BB24-D147-8618-4A9F6C942B8A}" type="datetime1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34AA2-E265-284F-EA6A-F00B3FE5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DAFD5-F3C7-0D48-D1C1-B6319620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4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BFFE-22BE-3BFC-D02D-825948A5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A63C-6FDF-30B2-899C-2FF83F83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746AA-2167-BF16-630F-C93186D9E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9C5B-102D-4D44-C820-B45BB54D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BEE4-A743-A846-80CF-FFB78C21EC5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A87EE-F961-4B62-F8A8-0DA2205F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382A2-06E3-5B2F-27BD-37CD34AE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1583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898D-1BA7-6BFB-FE95-5E1A27E7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B44EB-9F86-33C8-5859-39133166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AEE3-2AD8-5768-6335-15E2DB234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58F8E-8974-2E33-A173-B8F32F4E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F4DF-440A-6046-BCA6-B8006F18A0BF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32903-3943-83B8-0176-C75E9AD0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29E5A-FE77-37EF-89D9-CBD0458B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1EDB2-4B53-14B1-A07A-9A5F9142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098FE-D601-B30E-F9FA-80FAD8B5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FBAF-A723-8E39-0D55-F0F4676E2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4BEE4-A743-A846-80CF-FFB78C21EC51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582F5-3F94-E989-2A1B-D4E4DA948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8173-5450-F0A3-C953-38FC68DB3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125" y="503238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LLMA: LLM-Assisted Formal Verification Framework for Process Control Software Evolution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A78F114-8A67-A6ED-A43B-BA5BBF81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66BF42-1E6A-BE4D-A917-CAE1997F7834}" type="datetime1">
              <a:rPr lang="en-US" smtClean="0"/>
              <a:pPr>
                <a:spcAft>
                  <a:spcPts val="600"/>
                </a:spcAft>
              </a:pPr>
              <a:t>12/11/2025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25B08-9069-0DF5-EB45-EC2DC24B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Experimental Results</a:t>
            </a:r>
          </a:p>
        </p:txBody>
      </p:sp>
      <p:pic>
        <p:nvPicPr>
          <p:cNvPr id="6" name="Content Placeholder 5" descr="A diagram of a repair process&#10;&#10;AI-generated content may be incorrect.">
            <a:extLst>
              <a:ext uri="{FF2B5EF4-FFF2-40B4-BE49-F238E27FC236}">
                <a16:creationId xmlns:a16="http://schemas.microsoft.com/office/drawing/2014/main" id="{6BEF0D18-AD89-3304-6CA6-EE516F2A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925" y="1719263"/>
            <a:ext cx="2124075" cy="380523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 descr="A graph showing a line and a red line&#10;&#10;AI-generated content may be incorrect.">
            <a:extLst>
              <a:ext uri="{FF2B5EF4-FFF2-40B4-BE49-F238E27FC236}">
                <a16:creationId xmlns:a16="http://schemas.microsoft.com/office/drawing/2014/main" id="{6440AE6C-2F1F-206D-4468-61E730816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201" y="2188484"/>
            <a:ext cx="4793719" cy="2690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10" name="Picture 9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66AEA425-EC98-21FA-93C1-67BB70CEA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21" y="2148305"/>
            <a:ext cx="4011954" cy="2770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18F8-1FB4-A0D7-E219-91B76FD7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results</a:t>
            </a:r>
          </a:p>
        </p:txBody>
      </p:sp>
      <p:pic>
        <p:nvPicPr>
          <p:cNvPr id="7" name="Content Placeholder 6" descr="A graph showing a comparison of average&#10;&#10;AI-generated content may be incorrect.">
            <a:extLst>
              <a:ext uri="{FF2B5EF4-FFF2-40B4-BE49-F238E27FC236}">
                <a16:creationId xmlns:a16="http://schemas.microsoft.com/office/drawing/2014/main" id="{988424FB-6726-9A76-10B2-07DF01E10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7" y="2701782"/>
            <a:ext cx="4843596" cy="264347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86D42-BA1B-0E24-1454-C5F0608E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0160-F6DC-A548-8445-DA3F5F1F50F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E046F-8D99-7513-530A-9AF34F0A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03BF0AAB-E245-45F1-F58A-CD30E8F3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7" y="1512731"/>
            <a:ext cx="5686425" cy="20496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DD07281-F8DF-FE6B-0D58-25468CCC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934540"/>
            <a:ext cx="5686425" cy="20496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31587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376" y="1468952"/>
            <a:ext cx="10706100" cy="4776589"/>
          </a:xfrm>
        </p:spPr>
        <p:txBody>
          <a:bodyPr>
            <a:normAutofit/>
          </a:bodyPr>
          <a:lstStyle/>
          <a:p>
            <a:r>
              <a:rPr dirty="0"/>
              <a:t>Cannot handle hierarchical SFC</a:t>
            </a:r>
          </a:p>
          <a:p>
            <a:r>
              <a:rPr dirty="0"/>
              <a:t>Fails on functionally equivalent but non-</a:t>
            </a:r>
            <a:r>
              <a:rPr dirty="0" err="1"/>
              <a:t>bisimilar</a:t>
            </a:r>
            <a:r>
              <a:rPr dirty="0"/>
              <a:t> code</a:t>
            </a:r>
          </a:p>
          <a:p>
            <a:r>
              <a:rPr dirty="0"/>
              <a:t>No support for </a:t>
            </a:r>
            <a:r>
              <a:rPr b="1" dirty="0"/>
              <a:t>TON</a:t>
            </a:r>
            <a:r>
              <a:rPr dirty="0"/>
              <a:t> timing blocks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66B57-6292-45B3-9EF9-9D5225A7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701E-D719-EC4A-BF5A-8567DD4ED7A0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C729D7-93E5-D07D-6DE7-2EBBAB3B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08B2-CF0D-4515-A71A-B7D3F3E0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--LLMA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640C2-7968-8A5D-E140-97896427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0160-F6DC-A548-8445-DA3F5F1F50F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53BA3-7B3A-9F17-5F30-52748102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7714E5-CECB-1B8B-2EBE-665C711C9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A5DF5A3-D757-D309-52DF-CD851CF8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41C51E7-5DB2-BF45-BBC0-972FC8FCB6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b="10535"/>
          <a:stretch>
            <a:fillRect/>
          </a:stretch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943C4-BA98-05FF-BFC0-B3A6C8BC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4A0405B-5329-2D4C-84D0-08F9C1F19AAF}" type="datetime1">
              <a:rPr lang="en-US" sz="100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12/11/2025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F2CB-C014-5CA5-5954-44A436CB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1FF6DA9-008F-8B48-92A6-B652298478BF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14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47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5399"/>
            <a:ext cx="10515600" cy="1325563"/>
          </a:xfrm>
        </p:spPr>
        <p:txBody>
          <a:bodyPr>
            <a:noAutofit/>
          </a:bodyPr>
          <a:lstStyle/>
          <a:p>
            <a:r>
              <a:rPr sz="3200" dirty="0"/>
              <a:t>PLC Upgrade Challenges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7DC21-7571-ECF3-9476-27E7AE36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06E-6B6C-384E-AE1C-71E8F6E9D656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D2EF77-C92A-5563-1AD5-969661F2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0" name="Content Placeholder 9" descr="industrial control system">
            <a:extLst>
              <a:ext uri="{FF2B5EF4-FFF2-40B4-BE49-F238E27FC236}">
                <a16:creationId xmlns:a16="http://schemas.microsoft.com/office/drawing/2014/main" id="{68A1EB0E-681A-BD85-9685-E7BB15BFA3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54725" y="84138"/>
            <a:ext cx="6137275" cy="613568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71D845-810A-F800-CDC7-AEAB11585F7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419225"/>
            <a:ext cx="4395788" cy="47434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PLC systems evolve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regression testing is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formal assurance without full re-testing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24AFD-5AA6-FF29-B933-73CDBD34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46" y="169977"/>
            <a:ext cx="4395900" cy="1049470"/>
          </a:xfrm>
        </p:spPr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11BDFE-A0DB-C442-C9BD-B2C8B3C5D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716" y="172879"/>
            <a:ext cx="6321519" cy="598964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861C-0541-AE12-84F5-5C13E756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063" y="6412838"/>
            <a:ext cx="156593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BF0160-F6DC-A548-8445-DA3F5F1F50FD}" type="datetime1">
              <a:rPr lang="en-US" smtClean="0"/>
              <a:pPr>
                <a:spcAft>
                  <a:spcPts val="600"/>
                </a:spcAft>
              </a:pPr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A8949-84B5-E7F2-B62B-78953412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7364" y="6409395"/>
            <a:ext cx="18112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E87856-7266-FC13-A4BC-A0C07F1494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988" y="2212627"/>
            <a:ext cx="4395787" cy="3156645"/>
          </a:xfrm>
        </p:spPr>
      </p:pic>
    </p:spTree>
    <p:extLst>
      <p:ext uri="{BB962C8B-B14F-4D97-AF65-F5344CB8AC3E}">
        <p14:creationId xmlns:p14="http://schemas.microsoft.com/office/powerpoint/2010/main" val="250624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>
              <a:defRPr sz="2800"/>
            </a:pPr>
            <a:r>
              <a:rPr lang="en-IN" sz="2800"/>
              <a:t>Design Tactics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0197073-69BE-909B-66B6-3BCA3BCC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BF0160-F6DC-A548-8445-DA3F5F1F50FD}" type="datetime1">
              <a:rPr lang="en-US" smtClean="0"/>
              <a:pPr>
                <a:spcAft>
                  <a:spcPts val="600"/>
                </a:spcAft>
              </a:pPr>
              <a:t>12/11/2025</a:t>
            </a:fld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93855F3-E7DF-F198-3955-EA384BD54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4554"/>
              </p:ext>
            </p:extLst>
          </p:nvPr>
        </p:nvGraphicFramePr>
        <p:xfrm>
          <a:off x="361949" y="1582171"/>
          <a:ext cx="11668125" cy="4447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2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5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241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QUALITY</a:t>
                      </a:r>
                    </a:p>
                  </a:txBody>
                  <a:tcPr marL="73083" marR="73083" marT="36542" marB="36542">
                    <a:solidFill>
                      <a:srgbClr val="00468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dirty="0"/>
                        <a:t>TACTIC</a:t>
                      </a:r>
                    </a:p>
                  </a:txBody>
                  <a:tcPr marL="73083" marR="73083" marT="36542" marB="36542">
                    <a:solidFill>
                      <a:srgbClr val="00468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TACTIC IMPLEMENTATION STRATEGY</a:t>
                      </a:r>
                    </a:p>
                  </a:txBody>
                  <a:tcPr marL="73083" marR="73083" marT="36542" marB="36542">
                    <a:solidFill>
                      <a:srgbClr val="004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r>
                        <a:rPr lang="en-IN" sz="1300"/>
                        <a:t>⚙️ Reliability</a:t>
                      </a:r>
                    </a:p>
                  </a:txBody>
                  <a:tcPr marL="73083" marR="73083" marT="36542" marB="36542"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Input Validation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Input out of range.</a:t>
                      </a:r>
                    </a:p>
                    <a:p>
                      <a:r>
                        <a:rPr lang="en-US" sz="1300"/>
                        <a:t>Action: Add ValidateInput → ValidationError.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Execution Bound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Loop exceeds limit.</a:t>
                      </a:r>
                    </a:p>
                    <a:p>
                      <a:r>
                        <a:rPr lang="en-US" sz="1300"/>
                        <a:t>Action: Use counter → SafeAbort.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Intermediate Logging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After critical steps.</a:t>
                      </a:r>
                    </a:p>
                    <a:p>
                      <a:r>
                        <a:rPr lang="en-US" sz="1300"/>
                        <a:t>Action: Insert Log step.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Watchdog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Abnormal variable.</a:t>
                      </a:r>
                    </a:p>
                    <a:p>
                      <a:r>
                        <a:rPr lang="en-US" sz="1300"/>
                        <a:t>Action: WatchdogCheck → WatchdogError.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r>
                        <a:rPr lang="en-IN" sz="1300"/>
                        <a:t>🛡️ Safety</a:t>
                      </a:r>
                    </a:p>
                  </a:txBody>
                  <a:tcPr marL="73083" marR="73083" marT="36542" marB="36542">
                    <a:solidFill>
                      <a:srgbClr val="FFD2D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Emergency Stop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When: Unsafe conditions.</a:t>
                      </a:r>
                    </a:p>
                    <a:p>
                      <a:r>
                        <a:rPr lang="en-IN" sz="1300"/>
                        <a:t>Action: EmergencyStopCheck → fail-safe mode.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Input Validation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Unsafe input.</a:t>
                      </a:r>
                    </a:p>
                    <a:p>
                      <a:r>
                        <a:rPr lang="en-US" sz="1300"/>
                        <a:t>Action: SafetyCheckInput → SafetyError.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SafeState Logging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When: Safety transitions.</a:t>
                      </a:r>
                    </a:p>
                    <a:p>
                      <a:r>
                        <a:rPr lang="en-US" sz="1300"/>
                        <a:t>Action: Insert SafetyLog.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9864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Timeout</a:t>
                      </a:r>
                    </a:p>
                  </a:txBody>
                  <a:tcPr marL="73083" marR="73083" marT="36542" marB="3654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When: Over time/cycles.</a:t>
                      </a:r>
                    </a:p>
                    <a:p>
                      <a:r>
                        <a:rPr lang="en-US" sz="1300" dirty="0"/>
                        <a:t>Action: </a:t>
                      </a:r>
                      <a:r>
                        <a:rPr lang="en-US" sz="1300" dirty="0" err="1"/>
                        <a:t>TimeoutSafeStop</a:t>
                      </a:r>
                      <a:r>
                        <a:rPr lang="en-US" sz="1300" dirty="0"/>
                        <a:t> → halt &amp; flag.</a:t>
                      </a:r>
                    </a:p>
                  </a:txBody>
                  <a:tcPr marL="73083" marR="73083" marT="36542" marB="3654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BD6420-68BA-1F76-C76B-7C465ED9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upgradation using LLM</a:t>
            </a:r>
          </a:p>
        </p:txBody>
      </p:sp>
      <p:pic>
        <p:nvPicPr>
          <p:cNvPr id="21" name="Content Placeholder 20" descr="A diagram of a state login&#10;&#10;AI-generated content may be incorrect.">
            <a:extLst>
              <a:ext uri="{FF2B5EF4-FFF2-40B4-BE49-F238E27FC236}">
                <a16:creationId xmlns:a16="http://schemas.microsoft.com/office/drawing/2014/main" id="{9F481D0D-7D94-C907-6373-D541B002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6207"/>
            <a:ext cx="10515600" cy="28501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D6278-F38A-8996-D6FC-F53E2F62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0160-F6DC-A548-8445-DA3F5F1F50F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EA0CE-6A7A-BFA8-3E8A-CC8BD178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3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D836-0275-935E-60DF-6D622719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Reliability upgradation using LLM </a:t>
            </a:r>
          </a:p>
        </p:txBody>
      </p:sp>
      <p:pic>
        <p:nvPicPr>
          <p:cNvPr id="7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F8D626D-0578-C33C-4907-D71AB5E3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2955"/>
            <a:ext cx="10515600" cy="2976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B0A34-E463-63AD-34C9-9DF1C23B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0160-F6DC-A548-8445-DA3F5F1F50F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A6929-FD5B-F5EB-284D-9D878298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EC83-BD1E-C9DF-3A85-2BE075D6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6" y="120661"/>
            <a:ext cx="11524304" cy="876547"/>
          </a:xfrm>
        </p:spPr>
        <p:txBody>
          <a:bodyPr/>
          <a:lstStyle/>
          <a:p>
            <a:r>
              <a:rPr lang="en-US" dirty="0"/>
              <a:t>Motivating Example (A pick-and-place robot controller)</a:t>
            </a:r>
          </a:p>
        </p:txBody>
      </p:sp>
      <p:pic>
        <p:nvPicPr>
          <p:cNvPr id="8" name="Content Placeholder 7" descr="A diagram of a system upgrade&#10;&#10;AI-generated content may be incorrect.">
            <a:extLst>
              <a:ext uri="{FF2B5EF4-FFF2-40B4-BE49-F238E27FC236}">
                <a16:creationId xmlns:a16="http://schemas.microsoft.com/office/drawing/2014/main" id="{21A53AAB-9D07-1353-9686-D08B5AB11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44139" y="1219447"/>
            <a:ext cx="7879176" cy="20366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62E3-2787-BB14-A9D0-D8B4E4B2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4915-7534-2748-8759-0AA8B7CF0756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B8BC0-9A89-2874-73E4-4859AC94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8EB5F-A1F5-915B-B056-F5C5978F33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346" y="1419407"/>
            <a:ext cx="4033643" cy="47431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original PLC logic is straightforward: move arm → detect object → grip → place.</a:t>
            </a:r>
          </a:p>
          <a:p>
            <a:r>
              <a:rPr lang="en-US" dirty="0"/>
              <a:t>In the upgraded version, a quality-check condition is inserted before the grip. </a:t>
            </a:r>
          </a:p>
          <a:p>
            <a:endParaRPr lang="en-US" dirty="0"/>
          </a:p>
          <a:p>
            <a:r>
              <a:rPr lang="en-US" dirty="0"/>
              <a:t>The classical testing method is not useful for two reasons.</a:t>
            </a:r>
          </a:p>
          <a:p>
            <a:pPr lvl="1"/>
            <a:r>
              <a:rPr lang="en-US" dirty="0"/>
              <a:t>An SFC software testing generally takes 3 to 5 minutes by an expert engineer in a testing environment.</a:t>
            </a:r>
          </a:p>
          <a:p>
            <a:pPr lvl="1"/>
            <a:r>
              <a:rPr lang="en-US" dirty="0"/>
              <a:t>The older version is purely sequential, whereas the upgraded version has parallelism, as it performs the scaling computation concurrently.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1FF5C45-FBBD-304A-F428-89537CCA1240}"/>
              </a:ext>
            </a:extLst>
          </p:cNvPr>
          <p:cNvSpPr txBox="1">
            <a:spLocks/>
          </p:cNvSpPr>
          <p:nvPr/>
        </p:nvSpPr>
        <p:spPr>
          <a:xfrm>
            <a:off x="4696427" y="3719197"/>
            <a:ext cx="3381804" cy="2579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ORIGINAL</a:t>
            </a:r>
          </a:p>
          <a:p>
            <a:pPr lvl="1"/>
            <a:r>
              <a:rPr lang="en-US" sz="1600" dirty="0"/>
              <a:t>Automated robotic arm transfers items from Conveyor A to Conveyor B.</a:t>
            </a:r>
          </a:p>
          <a:p>
            <a:pPr lvl="1"/>
            <a:r>
              <a:rPr lang="en-US" sz="1600" dirty="0"/>
              <a:t>Conveyor B uses a scaling sensor to verify parameters whether to deposit it in the Green Bin or Discard it in the Red bin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C2A1783-4844-BEC8-4703-ADB069B26AD7}"/>
              </a:ext>
            </a:extLst>
          </p:cNvPr>
          <p:cNvSpPr txBox="1">
            <a:spLocks/>
          </p:cNvSpPr>
          <p:nvPr/>
        </p:nvSpPr>
        <p:spPr>
          <a:xfrm>
            <a:off x="8396677" y="3719198"/>
            <a:ext cx="3669488" cy="2579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UPGRADED</a:t>
            </a:r>
          </a:p>
          <a:p>
            <a:pPr lvl="1"/>
            <a:r>
              <a:rPr lang="en-US" sz="1600" dirty="0"/>
              <a:t>A safety guard sensor per ISO 10218-1 standards.</a:t>
            </a:r>
          </a:p>
          <a:p>
            <a:pPr lvl="1"/>
            <a:r>
              <a:rPr lang="en-US" sz="1600" dirty="0"/>
              <a:t>When the safety guard is in place, the robot proceeds with item transfer and scaling checks.</a:t>
            </a:r>
          </a:p>
          <a:p>
            <a:pPr lvl="1"/>
            <a:r>
              <a:rPr lang="en-US" sz="1600" dirty="0"/>
              <a:t>Computes scaling factor adjustments concurrently for increased efficiency.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49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8E15F80-1D9F-FF40-3C09-4CDE1E8C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Tyes of Hallucination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319539-7E66-C30C-C76D-E8B01F69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690688"/>
            <a:ext cx="1021080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43658-C88C-D42B-AB1F-F353EE3B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454915-7534-2748-8759-0AA8B7CF0756}" type="datetime1">
              <a:rPr lang="en-US" smtClean="0"/>
              <a:pPr>
                <a:spcAft>
                  <a:spcPts val="600"/>
                </a:spcAft>
              </a:pPr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2D798-D714-00F6-E6AA-E8B68042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4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46" y="353497"/>
            <a:ext cx="4532954" cy="865949"/>
          </a:xfrm>
        </p:spPr>
        <p:txBody>
          <a:bodyPr/>
          <a:lstStyle/>
          <a:p>
            <a:r>
              <a:rPr lang="en-IN" sz="3200" dirty="0"/>
              <a:t>Formal Verifier</a:t>
            </a:r>
            <a:endParaRPr sz="32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53F25-88C5-E1ED-C6C8-4C977F6B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2AC9-64BD-CE42-99EC-90954E68A5B4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964457-4AF7-2724-C563-66C6BDAF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A03E2E4-6387-7A04-07C8-027B836B78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8263" y="2257424"/>
            <a:ext cx="4844085" cy="2872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6881" y="45721"/>
            <a:ext cx="26364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400"/>
              <a:t>ATVA 2025 — Formal Verification</a:t>
            </a:r>
          </a:p>
        </p:txBody>
      </p:sp>
      <p:pic>
        <p:nvPicPr>
          <p:cNvPr id="11" name="Picture 10" descr="A diagram of a model&#10;&#10;AI-generated content may be incorrect.">
            <a:extLst>
              <a:ext uri="{FF2B5EF4-FFF2-40B4-BE49-F238E27FC236}">
                <a16:creationId xmlns:a16="http://schemas.microsoft.com/office/drawing/2014/main" id="{086893CF-DFBE-F08B-6CBE-7D90355AD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846" y="432480"/>
            <a:ext cx="6282812" cy="2872695"/>
          </a:xfrm>
          <a:prstGeom prst="rect">
            <a:avLst/>
          </a:prstGeom>
        </p:spPr>
      </p:pic>
      <p:pic>
        <p:nvPicPr>
          <p:cNvPr id="15" name="Picture 14" descr="A diagram of a system&#10;&#10;AI-generated content may be incorrect.">
            <a:extLst>
              <a:ext uri="{FF2B5EF4-FFF2-40B4-BE49-F238E27FC236}">
                <a16:creationId xmlns:a16="http://schemas.microsoft.com/office/drawing/2014/main" id="{CF63A2A0-B0CB-4269-851E-A7765204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073" y="3429001"/>
            <a:ext cx="6906358" cy="2628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6|7.1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0.3|86.1|59|29.2|3.9|0.4|0.5|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.9|2.1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792d246-d363-40e2-82bc-6f0655128b68}" enabled="1" method="Standard" siteId="{372ee9e0-9ce0-4033-a64a-c07073a91ec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16237</TotalTime>
  <Words>956</Words>
  <Application>Microsoft Office PowerPoint</Application>
  <PresentationFormat>Widescreen</PresentationFormat>
  <Paragraphs>105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LLMA: LLM-Assisted Formal Verification Framework for Process Control Software Evolution</vt:lpstr>
      <vt:lpstr>PLC Upgrade Challenges</vt:lpstr>
      <vt:lpstr>Work Flow</vt:lpstr>
      <vt:lpstr>Design Tactics Table</vt:lpstr>
      <vt:lpstr>Safety upgradation using LLM</vt:lpstr>
      <vt:lpstr>Reliability upgradation using LLM </vt:lpstr>
      <vt:lpstr>Motivating Example (A pick-and-place robot controller)</vt:lpstr>
      <vt:lpstr>Tyes of Hallucination</vt:lpstr>
      <vt:lpstr>Formal Verifier</vt:lpstr>
      <vt:lpstr>Experimental Results</vt:lpstr>
      <vt:lpstr>Experimental results</vt:lpstr>
      <vt:lpstr>Limitations and Future Work</vt:lpstr>
      <vt:lpstr>Demo --LLMA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Soumyadip Bandyopadhyay</dc:creator>
  <cp:keywords/>
  <dc:description>generated using python-pptx</dc:description>
  <cp:lastModifiedBy>Soumyadip Bandyopadhyay</cp:lastModifiedBy>
  <cp:revision>51</cp:revision>
  <dcterms:created xsi:type="dcterms:W3CDTF">2013-01-27T09:14:16Z</dcterms:created>
  <dcterms:modified xsi:type="dcterms:W3CDTF">2025-12-11T11:16:04Z</dcterms:modified>
  <cp:category/>
</cp:coreProperties>
</file>